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Old Standard TT"/>
      <p:regular r:id="rId27"/>
      <p:bold r:id="rId28"/>
      <p: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ldStandardTT-bold.fntdata"/><Relationship Id="rId27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0d698a25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0d698a25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0d698a25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0d698a2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369fc11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369fc11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0d698a257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0d698a257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24b7d8e5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24b7d8e5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0d698a257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0d698a257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24b7d8e5f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24b7d8e5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“La alegria se comparte” “La alegria nos libera del dolor”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234f6ed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234f6ed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0d698a25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0d698a25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0d698a25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0d698a2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01a785ee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01a785ee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0d698a25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0d698a25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0d698a25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0d698a25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0d698a2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0d698a2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Cuatro virtudes cardinales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Temeroso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Objeto inamovible vs Fuerza imparable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Lanza y escudo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0d698a2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0d698a2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0d698a2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0d698a2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0d698a25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0d698a2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0d698a25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0d698a25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0d698a25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0d698a2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369fc11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369fc11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D3CCB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12700" y="1893300"/>
            <a:ext cx="81186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Fortaleza y Alegría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2700" y="3230100"/>
            <a:ext cx="44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10 virtudes para vivir con humanidad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14166" r="16456" t="0"/>
          <a:stretch/>
        </p:blipFill>
        <p:spPr>
          <a:xfrm>
            <a:off x="6734400" y="3129225"/>
            <a:ext cx="1896900" cy="1825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7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750"/>
              <a:t>Alegría</a:t>
            </a:r>
            <a:endParaRPr/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Alegres y Felices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5401400" y="730700"/>
            <a:ext cx="73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5159425" y="1525325"/>
            <a:ext cx="32667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Según</a:t>
            </a:r>
            <a:r>
              <a:rPr lang="es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la RAE: Sentimiento grato y vivo que suele manifestarse con signos exteriores.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Según</a:t>
            </a:r>
            <a:r>
              <a:rPr lang="es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Oxford: Sentimiento de placer producido normalmente por un suceso favorable que suele manifestarse con un buen estado de ánimo, la satisfacción y la tendencia a la risa o la sonrisa.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Según</a:t>
            </a:r>
            <a:r>
              <a:rPr lang="es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la biblia: Gozo, satisfacción</a:t>
            </a:r>
            <a:endParaRPr sz="13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354675" y="849575"/>
            <a:ext cx="487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Definiciones</a:t>
            </a:r>
            <a:endParaRPr sz="26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2" type="body"/>
          </p:nvPr>
        </p:nvSpPr>
        <p:spPr>
          <a:xfrm>
            <a:off x="4991675" y="852900"/>
            <a:ext cx="38370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highlight>
                  <a:schemeClr val="dk1"/>
                </a:highlight>
              </a:rPr>
              <a:t>“Las personas creen que la felicidad 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</a:rPr>
              <a:t>está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</a:rPr>
              <a:t> en el placer, cuando el placer puede venir con dolor y no todo placer da felicidad.”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991675" y="3133550"/>
            <a:ext cx="38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“La felicidad consiste en la elección correcta del placer y del dolor.</a:t>
            </a:r>
            <a:r>
              <a:rPr lang="es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”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70425" y="1626600"/>
            <a:ext cx="40404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“¿Existe un miedo a la alegría?”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“En las épocas de tinieblas, como en ciertos momentos de la vida de cada uno, la peor tentación es la de renunciar a la alegría profunda. 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550225" y="2801650"/>
            <a:ext cx="3837000" cy="1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“</a:t>
            </a:r>
            <a:r>
              <a:rPr lang="es">
                <a:solidFill>
                  <a:schemeClr val="dk1"/>
                </a:solidFill>
              </a:rPr>
              <a:t>La felicidad no es sólo un lugar a donde vamos, sino también el modo de ir; el camino, el caminante y la meta están vinculados.”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550225" y="581000"/>
            <a:ext cx="369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“La felicidad es la meta, pero a veces el sufrimiento puede ser el camino.”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4748125" y="2062750"/>
            <a:ext cx="369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“El placer no es la medida de la felicidad, sino su consecuencia.”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293800" y="837575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Parábola de los viajeros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125" y="700375"/>
            <a:ext cx="3594125" cy="35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subTitle"/>
          </p:nvPr>
        </p:nvSpPr>
        <p:spPr>
          <a:xfrm>
            <a:off x="293800" y="26275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“Lo que nos da la felicidad es el esfuerzo”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6296" l="0" r="0" t="0"/>
          <a:stretch/>
        </p:blipFill>
        <p:spPr>
          <a:xfrm>
            <a:off x="4939500" y="582875"/>
            <a:ext cx="3837000" cy="169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 b="6261" l="0" r="0" t="0"/>
          <a:stretch/>
        </p:blipFill>
        <p:spPr>
          <a:xfrm>
            <a:off x="4939500" y="2726650"/>
            <a:ext cx="3837000" cy="169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type="title"/>
          </p:nvPr>
        </p:nvSpPr>
        <p:spPr>
          <a:xfrm>
            <a:off x="293800" y="837575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Parábola de los viajeros</a:t>
            </a:r>
            <a:endParaRPr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293800" y="26275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“Lo que nos da la felicidad es el esfuerzo”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265500" y="257550"/>
            <a:ext cx="4045200" cy="24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Parábola</a:t>
            </a:r>
            <a:r>
              <a:rPr lang="es"/>
              <a:t> del prisionero del campo de concentración</a:t>
            </a:r>
            <a:endParaRPr/>
          </a:p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265500" y="30103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“La alegría se comparte”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“La alegría nos libera del dolor”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175" y="2715450"/>
            <a:ext cx="3219100" cy="168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4">
            <a:alphaModFix/>
          </a:blip>
          <a:srcRect b="4199" l="13765" r="9074" t="7202"/>
          <a:stretch/>
        </p:blipFill>
        <p:spPr>
          <a:xfrm>
            <a:off x="5265475" y="446475"/>
            <a:ext cx="3219101" cy="20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65500" y="257550"/>
            <a:ext cx="4045200" cy="24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Parábola del prisionero del campo de concentración</a:t>
            </a:r>
            <a:endParaRPr/>
          </a:p>
        </p:txBody>
      </p:sp>
      <p:sp>
        <p:nvSpPr>
          <p:cNvPr id="175" name="Google Shape;175;p28"/>
          <p:cNvSpPr txBox="1"/>
          <p:nvPr>
            <p:ph idx="1" type="subTitle"/>
          </p:nvPr>
        </p:nvSpPr>
        <p:spPr>
          <a:xfrm>
            <a:off x="230125" y="33499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10389" l="2693" r="1776" t="8632"/>
          <a:stretch/>
        </p:blipFill>
        <p:spPr>
          <a:xfrm>
            <a:off x="4989025" y="604075"/>
            <a:ext cx="3837000" cy="153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13336" l="0" r="0" t="5342"/>
          <a:stretch/>
        </p:blipFill>
        <p:spPr>
          <a:xfrm>
            <a:off x="4989025" y="2715438"/>
            <a:ext cx="3953725" cy="1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>
            <p:ph idx="1" type="subTitle"/>
          </p:nvPr>
        </p:nvSpPr>
        <p:spPr>
          <a:xfrm>
            <a:off x="265500" y="30103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“La alegría se comparte”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“La alegría nos libera del dolor”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265500" y="69650"/>
            <a:ext cx="4045200" cy="19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50"/>
              <a:t>¿Es lo mismo la felicidad que la alegría?</a:t>
            </a:r>
            <a:endParaRPr sz="3750"/>
          </a:p>
        </p:txBody>
      </p:sp>
      <p:sp>
        <p:nvSpPr>
          <p:cNvPr id="184" name="Google Shape;184;p29"/>
          <p:cNvSpPr txBox="1"/>
          <p:nvPr>
            <p:ph idx="1" type="subTitle"/>
          </p:nvPr>
        </p:nvSpPr>
        <p:spPr>
          <a:xfrm>
            <a:off x="265500" y="2011549"/>
            <a:ext cx="4045200" cy="29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De acuerdo con la psicóloga Ester Mezcua, la felicidad es un estado en el que la persona ve con serenidad las cosas que están ocurriendo, sabiendo que todo es pasajero y que a las adversidades las afrontamos con tranquilidad. En cambio, la alegría es una emoción pasajera, que se produce en un momento determinado porque vemos algo o sentimos algo.</a:t>
            </a:r>
            <a:endParaRPr sz="1800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74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825" y="2961449"/>
            <a:ext cx="3458523" cy="209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216150" y="806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150"/>
              <a:t>Parábola del maestro Figuered</a:t>
            </a:r>
            <a:r>
              <a:rPr lang="es" sz="4150"/>
              <a:t>o</a:t>
            </a:r>
            <a:endParaRPr sz="3000"/>
          </a:p>
        </p:txBody>
      </p:sp>
      <p:sp>
        <p:nvSpPr>
          <p:cNvPr id="192" name="Google Shape;192;p30"/>
          <p:cNvSpPr txBox="1"/>
          <p:nvPr>
            <p:ph idx="2" type="body"/>
          </p:nvPr>
        </p:nvSpPr>
        <p:spPr>
          <a:xfrm>
            <a:off x="4927175" y="999100"/>
            <a:ext cx="3837000" cy="27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“Me robaron las mulas”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“Me robaron el arpa”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“</a:t>
            </a:r>
            <a:r>
              <a:rPr lang="es"/>
              <a:t>¡Pero</a:t>
            </a:r>
            <a:r>
              <a:rPr lang="es"/>
              <a:t> no me robaron la música!”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            -Eduardo Galeano-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525" y="1604075"/>
            <a:ext cx="20764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320700" y="3834675"/>
            <a:ext cx="377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Ignacio “Indio” Figueredo fue un cantautor del </a:t>
            </a: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género</a:t>
            </a: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folclórico</a:t>
            </a: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 de música llanera. Su </a:t>
            </a: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instrumento</a:t>
            </a: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 fue el arpa llanera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265500" y="73100"/>
            <a:ext cx="4045200" cy="12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Parábola del pordiosero soñador</a:t>
            </a:r>
            <a:endParaRPr sz="3600"/>
          </a:p>
        </p:txBody>
      </p:sp>
      <p:sp>
        <p:nvSpPr>
          <p:cNvPr id="200" name="Google Shape;200;p31"/>
          <p:cNvSpPr txBox="1"/>
          <p:nvPr>
            <p:ph idx="2" type="body"/>
          </p:nvPr>
        </p:nvSpPr>
        <p:spPr>
          <a:xfrm>
            <a:off x="4816150" y="-65200"/>
            <a:ext cx="4327800" cy="21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“Su felicidad es real, porque el sueño es una de las dimensiones de la vida”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50" y="1329700"/>
            <a:ext cx="2918300" cy="36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138" y="1531450"/>
            <a:ext cx="3241726" cy="17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0"/>
              <a:t>Fortaleza</a:t>
            </a:r>
            <a:endParaRPr b="1" sz="7000"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</a:t>
            </a:r>
            <a:r>
              <a:rPr lang="es"/>
              <a:t>Sin la sabiduría el esfuerzo es ciego,</a:t>
            </a:r>
            <a:r>
              <a:rPr lang="es"/>
              <a:t> </a:t>
            </a:r>
            <a:r>
              <a:rPr lang="es"/>
              <a:t>pero sin el esfuerzo la sabiduría es impotente.” </a:t>
            </a:r>
            <a:endParaRPr i="1"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“</a:t>
            </a:r>
            <a:r>
              <a:rPr lang="es"/>
              <a:t>Si solos no podemos, pidamos ayuda, quien nos quiera nos ayudará.”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“Quien domina a otros es fuerte, pero quien se domina asi mismo es poderoso.”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poder del querer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7621200" y="1421300"/>
            <a:ext cx="11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(Mente y Cuerpo)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244100" y="-28125"/>
            <a:ext cx="4045200" cy="19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Parábola</a:t>
            </a:r>
            <a:r>
              <a:rPr lang="es"/>
              <a:t> de la biblioteca del castillo</a:t>
            </a:r>
            <a:endParaRPr/>
          </a:p>
        </p:txBody>
      </p:sp>
      <p:sp>
        <p:nvSpPr>
          <p:cNvPr id="208" name="Google Shape;208;p32"/>
          <p:cNvSpPr txBox="1"/>
          <p:nvPr>
            <p:ph idx="2" type="body"/>
          </p:nvPr>
        </p:nvSpPr>
        <p:spPr>
          <a:xfrm>
            <a:off x="5260275" y="662425"/>
            <a:ext cx="3337200" cy="13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felicidad consiste en la </a:t>
            </a:r>
            <a:r>
              <a:rPr lang="es"/>
              <a:t>búsqueda</a:t>
            </a:r>
            <a:r>
              <a:rPr lang="es"/>
              <a:t> y hallazgo de la verdad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(Jose Maria Cabodevilla)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00" y="2209200"/>
            <a:ext cx="3195576" cy="21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700" y="2496668"/>
            <a:ext cx="1558350" cy="17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265513" y="480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Parábola</a:t>
            </a:r>
            <a:r>
              <a:rPr lang="es"/>
              <a:t> de Simorgh</a:t>
            </a:r>
            <a:endParaRPr/>
          </a:p>
        </p:txBody>
      </p:sp>
      <p:sp>
        <p:nvSpPr>
          <p:cNvPr id="216" name="Google Shape;216;p33"/>
          <p:cNvSpPr txBox="1"/>
          <p:nvPr>
            <p:ph idx="2" type="body"/>
          </p:nvPr>
        </p:nvSpPr>
        <p:spPr>
          <a:xfrm>
            <a:off x="4960875" y="1261800"/>
            <a:ext cx="3837000" cy="23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felicidad se encuentra una vez se cumple una meta, sin importar que tan dificil sea el recorrido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2742" l="0" r="0" t="0"/>
          <a:stretch/>
        </p:blipFill>
        <p:spPr>
          <a:xfrm>
            <a:off x="1097400" y="1819675"/>
            <a:ext cx="2381425" cy="24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430000"/>
            <a:ext cx="40452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113100" y="1199900"/>
            <a:ext cx="4384800" cy="31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 </a:t>
            </a:r>
            <a:r>
              <a:rPr b="1" lang="es" sz="1500"/>
              <a:t>En la RAE:</a:t>
            </a:r>
            <a:r>
              <a:rPr lang="es" sz="1500"/>
              <a:t> Fuerza y vigor.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 </a:t>
            </a:r>
            <a:r>
              <a:rPr b="1" lang="es" sz="1500"/>
              <a:t>En el cristianismo:</a:t>
            </a:r>
            <a:r>
              <a:rPr lang="es" sz="1500"/>
              <a:t> C</a:t>
            </a:r>
            <a:r>
              <a:rPr lang="es" sz="1500"/>
              <a:t>onsiste</a:t>
            </a:r>
            <a:r>
              <a:rPr lang="es" sz="1500"/>
              <a:t> en vencer el temor y huir de la </a:t>
            </a:r>
            <a:r>
              <a:rPr i="1" lang="es" sz="1500"/>
              <a:t>temeridad</a:t>
            </a:r>
            <a:r>
              <a:rPr lang="es" sz="1500"/>
              <a:t>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 </a:t>
            </a:r>
            <a:r>
              <a:rPr b="1" lang="es" sz="1500"/>
              <a:t>En la biblia:</a:t>
            </a:r>
            <a:r>
              <a:rPr lang="es" sz="1500"/>
              <a:t> Sinónimo de </a:t>
            </a:r>
            <a:r>
              <a:rPr i="1" lang="es" sz="1500"/>
              <a:t>Confianza</a:t>
            </a:r>
            <a:r>
              <a:rPr lang="es" sz="1500"/>
              <a:t>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</a:t>
            </a:r>
            <a:r>
              <a:rPr lang="es" sz="1500"/>
              <a:t> </a:t>
            </a:r>
            <a:r>
              <a:rPr b="1" lang="es" sz="1500"/>
              <a:t>Como valor:</a:t>
            </a:r>
            <a:r>
              <a:rPr lang="es" sz="1500"/>
              <a:t> Es una fuerza física y moral que permite al individuo ser fuerte y perseverante.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 </a:t>
            </a:r>
            <a:r>
              <a:rPr b="1" lang="es" sz="1500"/>
              <a:t>Mi </a:t>
            </a:r>
            <a:r>
              <a:rPr b="1" lang="es" sz="1500"/>
              <a:t>definición</a:t>
            </a:r>
            <a:r>
              <a:rPr b="1" lang="es" sz="1500"/>
              <a:t>:</a:t>
            </a:r>
            <a:r>
              <a:rPr lang="es" sz="1500"/>
              <a:t> </a:t>
            </a:r>
            <a:r>
              <a:rPr lang="es" sz="1500"/>
              <a:t>Carácter</a:t>
            </a:r>
            <a:r>
              <a:rPr lang="es" sz="1500"/>
              <a:t> forjado, que contempla al cuerpo fuerte y a la mente fuerte, de manera equilibrada.</a:t>
            </a:r>
            <a:endParaRPr sz="1500"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5639125" y="648000"/>
            <a:ext cx="3458400" cy="10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456"/>
              <a:t>“</a:t>
            </a:r>
            <a:r>
              <a:rPr lang="es" sz="1456"/>
              <a:t>El hombre que nada teme es tan fuerte como el que es temido por todo el mundo.”</a:t>
            </a:r>
            <a:r>
              <a:rPr lang="es"/>
              <a:t> 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991"/>
              <a:t>Otto von Bismarck (1815-1898)</a:t>
            </a:r>
            <a:endParaRPr sz="991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13" y="474300"/>
            <a:ext cx="799924" cy="13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698825" y="2043950"/>
            <a:ext cx="43224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¿Quién representa mejor la idea de fortaleza, aquel que es capaz de hacer daño, en el sentido de fuerza </a:t>
            </a:r>
            <a:r>
              <a:rPr lang="es" sz="1200"/>
              <a:t>física</a:t>
            </a:r>
            <a:r>
              <a:rPr lang="es" sz="1200"/>
              <a:t>, o aquel a quien nadie puede dañar?</a:t>
            </a:r>
            <a:endParaRPr sz="1200"/>
          </a:p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Paradoja de la fuerza irresistible</a:t>
            </a:r>
            <a:endParaRPr sz="12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2685" y="3169900"/>
            <a:ext cx="1021198" cy="13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698825" y="3326050"/>
            <a:ext cx="3199500" cy="10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“La fuerza no viene de la capacidad </a:t>
            </a:r>
            <a:r>
              <a:rPr lang="es" sz="1300"/>
              <a:t>física, sino que</a:t>
            </a:r>
            <a:r>
              <a:rPr lang="es" sz="1300"/>
              <a:t> viene de una voluntad indomable” </a:t>
            </a:r>
            <a:endParaRPr sz="13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991"/>
              <a:t>Mahatma Gandhi</a:t>
            </a:r>
            <a:r>
              <a:rPr lang="es" sz="991"/>
              <a:t> (</a:t>
            </a:r>
            <a:r>
              <a:rPr lang="es" sz="991"/>
              <a:t>1870-1948)</a:t>
            </a:r>
            <a:endParaRPr sz="99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-37625" y="1185425"/>
            <a:ext cx="4625400" cy="17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680"/>
              <a:t>Sólo si quiero hacer algo de lo que puedo, podré lograr algo</a:t>
            </a:r>
            <a:endParaRPr b="1" sz="3680"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</a:t>
            </a:r>
            <a:r>
              <a:rPr lang="es"/>
              <a:t>Aprende a poder, hasta donde puedas, pues a lo imposible nadie está obligado. Alguien que cree que puede se hace </a:t>
            </a:r>
            <a:r>
              <a:rPr lang="es"/>
              <a:t>inabatible</a:t>
            </a:r>
            <a:r>
              <a:rPr lang="es"/>
              <a:t>, porque la fuerza viene de la convicción.”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“Es al buscar lo imposible cuando se realiza lo posible, y quienes se limitan a lo posible jamás avanzan un paso.”</a:t>
            </a:r>
            <a:endParaRPr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328675" y="30336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¿De qué o quién depende lo que logremos?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Carácter, el querer del poder</a:t>
            </a:r>
            <a:endParaRPr b="1"/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es tan fácil desear y tan difícil querer?</a:t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“En el deseo se expresa la impotencia, y en el querer la fuerza. Quien tiene la voluntad tiene la fuerza.”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“S</a:t>
            </a:r>
            <a:r>
              <a:rPr lang="es"/>
              <a:t>i poder no siempre resulta posible, querer sí, pues todos pueden querer: para poder querer basta con quererlo, basta con querer querer. Quien no quiere querer no puede poder.”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65500" y="724200"/>
            <a:ext cx="40452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¡Puedo!</a:t>
            </a:r>
            <a:endParaRPr b="1"/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201150" y="1543200"/>
            <a:ext cx="4267200" cy="28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66"/>
              <a:t>La </a:t>
            </a:r>
            <a:r>
              <a:rPr b="1" lang="es" sz="1966"/>
              <a:t>dinámica</a:t>
            </a:r>
            <a:r>
              <a:rPr b="1" lang="es" sz="1966"/>
              <a:t> del poder</a:t>
            </a:r>
            <a:endParaRPr b="1" sz="1966"/>
          </a:p>
          <a:p>
            <a:pPr indent="-35583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66"/>
              <a:t> El poder: ¿de donde nace?            ¿y el amor?</a:t>
            </a:r>
            <a:endParaRPr sz="2166"/>
          </a:p>
          <a:p>
            <a:pPr indent="-3519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El poder y su </a:t>
            </a:r>
            <a:r>
              <a:rPr lang="es"/>
              <a:t>dinámica</a:t>
            </a:r>
            <a:endParaRPr/>
          </a:p>
          <a:p>
            <a:pPr indent="-3519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¿Querer? ¿Poder? ¿</a:t>
            </a:r>
            <a:r>
              <a:rPr lang="es"/>
              <a:t>Deber</a:t>
            </a:r>
            <a:r>
              <a:rPr lang="es"/>
              <a:t>?</a:t>
            </a:r>
            <a:endParaRPr/>
          </a:p>
          <a:p>
            <a:pPr indent="-3519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El poder se entrena en las pequeñas cosas</a:t>
            </a:r>
            <a:endParaRPr/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953850" y="114950"/>
            <a:ext cx="3837000" cy="56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- El poder nace de nuestra necesidad de ser, nos empuja a hacer cosas y eso es poder. El amor también es poder que le entregamos a otros hacia nosotros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- El poder se ejerce que se ejerce debe compartirse, no aplastar con el. Es limitado el poder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- tu voluntad quiere y puede; quiere y no puede; no quiere aunque pudiera; ni quiere ni puede. Entre estas condiciones se mueve el deber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-Se genera disciplina para lograr los pequeños “deberes” que son lo que despues nos ayuda con los grandes desafíos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65500" y="724200"/>
            <a:ext cx="40452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¡Soy libre, actúo!</a:t>
            </a:r>
            <a:endParaRPr b="1"/>
          </a:p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265500" y="1594774"/>
            <a:ext cx="4045200" cy="25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es la libertad?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libremente, elegir que se quiere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no logro lo que quiero ¿porque?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la libertad son </a:t>
            </a:r>
            <a:r>
              <a:rPr lang="es"/>
              <a:t>hábitos</a:t>
            </a:r>
            <a:r>
              <a:rPr lang="es"/>
              <a:t> adquiridos</a:t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953850" y="3475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“Realmente no me entiendo a mí mismo, porque quiero hacer lo que es correcto pero no lo hago. En cambio, hago lo que odio.”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Apóstol</a:t>
            </a:r>
            <a:r>
              <a:rPr lang="es">
                <a:solidFill>
                  <a:schemeClr val="lt1"/>
                </a:solidFill>
              </a:rPr>
              <a:t> Pablo.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85551" y="1876700"/>
            <a:ext cx="1905299" cy="237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94250" y="1537300"/>
            <a:ext cx="4045200" cy="10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180"/>
              <a:t>Para llegar muy lejos, comenzar por ir muy cerca</a:t>
            </a:r>
            <a:endParaRPr b="1" sz="3180"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294250" y="271152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hay que hacer las pequeñas cosas que dirigen hacia el destino deseado (un lejos son muchos cercas)</a:t>
            </a:r>
            <a:endParaRPr/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El destino está en tus manos; no dejes que el destino te destine. 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835400" y="5921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“Se requieren agallas…”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75" y="2038050"/>
            <a:ext cx="41338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813" y="252975"/>
            <a:ext cx="2468575" cy="46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